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32"/>
  </p:notesMasterIdLst>
  <p:sldIdLst>
    <p:sldId id="256" r:id="rId4"/>
    <p:sldId id="257" r:id="rId5"/>
    <p:sldId id="310" r:id="rId6"/>
    <p:sldId id="258" r:id="rId7"/>
    <p:sldId id="259" r:id="rId8"/>
    <p:sldId id="260" r:id="rId9"/>
    <p:sldId id="261" r:id="rId10"/>
    <p:sldId id="262" r:id="rId11"/>
    <p:sldId id="286" r:id="rId12"/>
    <p:sldId id="290" r:id="rId13"/>
    <p:sldId id="291" r:id="rId14"/>
    <p:sldId id="292" r:id="rId15"/>
    <p:sldId id="287" r:id="rId16"/>
    <p:sldId id="288" r:id="rId17"/>
    <p:sldId id="289" r:id="rId18"/>
    <p:sldId id="311" r:id="rId19"/>
    <p:sldId id="300" r:id="rId20"/>
    <p:sldId id="301" r:id="rId21"/>
    <p:sldId id="302" r:id="rId22"/>
    <p:sldId id="304" r:id="rId23"/>
    <p:sldId id="303" r:id="rId24"/>
    <p:sldId id="312" r:id="rId25"/>
    <p:sldId id="295" r:id="rId26"/>
    <p:sldId id="294" r:id="rId27"/>
    <p:sldId id="296" r:id="rId28"/>
    <p:sldId id="306" r:id="rId29"/>
    <p:sldId id="307" r:id="rId30"/>
    <p:sldId id="270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77A96FF-C2A0-4B3C-95B9-E65B42E3F88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CFE6F28-444E-4215-9E92-A8820BB4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02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3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87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56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61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38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34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23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60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01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1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0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38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28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19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90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6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3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7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4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6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8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1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9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02735" y="6492876"/>
            <a:ext cx="683517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02735" y="6492876"/>
            <a:ext cx="683517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4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02735" y="6492876"/>
            <a:ext cx="683517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8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5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DC116F-70D7-4275-AFEB-83A83FD65499}" type="slidenum">
              <a:rPr lang="en-US" smtClean="0">
                <a:solidFill>
                  <a:srgbClr val="EFC68A"/>
                </a:solidFill>
              </a:rPr>
              <a:pPr/>
              <a:t>‹#›</a:t>
            </a:fld>
            <a:endParaRPr lang="en-US" dirty="0">
              <a:solidFill>
                <a:srgbClr val="EFC6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2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DC116F-70D7-4275-AFEB-83A83FD65499}" type="slidenum">
              <a:rPr lang="en-US" smtClean="0">
                <a:solidFill>
                  <a:srgbClr val="EFC68A"/>
                </a:solidFill>
              </a:rPr>
              <a:pPr/>
              <a:t>‹#›</a:t>
            </a:fld>
            <a:endParaRPr lang="en-US" dirty="0">
              <a:solidFill>
                <a:srgbClr val="EFC6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DC116F-70D7-4275-AFEB-83A83FD65499}" type="slidenum">
              <a:rPr lang="en-US" smtClean="0">
                <a:solidFill>
                  <a:srgbClr val="E2F3CC"/>
                </a:solidFill>
              </a:rPr>
              <a:pPr/>
              <a:t>‹#›</a:t>
            </a:fld>
            <a:endParaRPr lang="en-US" dirty="0">
              <a:solidFill>
                <a:srgbClr val="E2F3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5791201"/>
            <a:ext cx="1388752" cy="10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6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/>
              <a:t>Facilities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dirty="0"/>
              <a:t>Presented to: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600" b="1" dirty="0"/>
              <a:t>Garden Grove Unified School District</a:t>
            </a:r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r>
              <a:rPr lang="en-US" sz="3600" b="1" dirty="0" smtClean="0"/>
              <a:t>Bond Oversight Committee  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2000" b="1" dirty="0" smtClean="0"/>
              <a:t>September 12, </a:t>
            </a:r>
            <a:r>
              <a:rPr lang="en-US" sz="2000" b="1" dirty="0"/>
              <a:t>2017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Presenters</a:t>
            </a:r>
            <a:r>
              <a:rPr lang="en-US" dirty="0"/>
              <a:t>:  </a:t>
            </a:r>
            <a:r>
              <a:rPr lang="en-US" dirty="0" smtClean="0"/>
              <a:t>Margaret </a:t>
            </a:r>
            <a:r>
              <a:rPr lang="en-US" dirty="0"/>
              <a:t>Brown and </a:t>
            </a:r>
            <a:r>
              <a:rPr lang="en-US" dirty="0" smtClean="0"/>
              <a:t>Jerry Hills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46" y="5600132"/>
            <a:ext cx="1219200" cy="12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927" y="862747"/>
            <a:ext cx="143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Pacifica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6704" y="5485317"/>
            <a:ext cx="618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Phase 2: Abatement Begins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3431" y="1148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Seismic Replacement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98" y="1318443"/>
            <a:ext cx="5330952" cy="39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927" y="862747"/>
            <a:ext cx="143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Pacifica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4148" y="5403020"/>
            <a:ext cx="618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Phase 2: Demolition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3431" y="1148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Seismic Replacement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39" y="1247649"/>
            <a:ext cx="6054019" cy="4036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15" y="3721608"/>
            <a:ext cx="2919882" cy="19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927" y="862747"/>
            <a:ext cx="143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Pacifica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3083" y="6019800"/>
            <a:ext cx="618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Phase 2: Over Excavation and Grading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3431" y="1148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Seismic Replacement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33" y="1366047"/>
            <a:ext cx="5280152" cy="396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159" y="86274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La Quinta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571413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Building Interior Demo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3431" y="1148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Seismic Replacement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31" y="1256793"/>
            <a:ext cx="5758759" cy="43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159" y="86274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La Quinta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571413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Removing Demo Debris from the </a:t>
            </a:r>
            <a:r>
              <a:rPr lang="en-US" dirty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ite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3431" y="1148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Seismic Replacement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4215"/>
          <a:stretch/>
        </p:blipFill>
        <p:spPr>
          <a:xfrm>
            <a:off x="2254540" y="1219200"/>
            <a:ext cx="5569782" cy="43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159" y="86274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La Quinta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571413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Grading for Building Pads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3431" y="1148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Seismic Replacement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70" y="1256792"/>
            <a:ext cx="5892729" cy="44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47801"/>
            <a:ext cx="6248400" cy="4871021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sz="1800" dirty="0" smtClean="0"/>
              <a:t>Hazard </a:t>
            </a:r>
            <a:r>
              <a:rPr lang="en-US" sz="1800" dirty="0"/>
              <a:t>ES </a:t>
            </a:r>
            <a:endParaRPr lang="en-US" sz="2000" dirty="0"/>
          </a:p>
          <a:p>
            <a:pPr lvl="1">
              <a:lnSpc>
                <a:spcPct val="200000"/>
              </a:lnSpc>
            </a:pPr>
            <a:r>
              <a:rPr lang="en-US" sz="1800" dirty="0"/>
              <a:t>Heritage ES 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Rosita ES 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Wakeham ES</a:t>
            </a:r>
          </a:p>
          <a:p>
            <a:pPr lvl="1">
              <a:lnSpc>
                <a:spcPct val="200000"/>
              </a:lnSpc>
            </a:pPr>
            <a:r>
              <a:rPr lang="en-US" sz="1800" dirty="0">
                <a:solidFill>
                  <a:prstClr val="black"/>
                </a:solidFill>
              </a:rPr>
              <a:t>Zeyen ES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lvl="2">
              <a:spcBef>
                <a:spcPts val="0"/>
              </a:spcBef>
              <a:buClr>
                <a:srgbClr val="4A8CB4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96466" y="381001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HVAC </a:t>
            </a:r>
            <a:r>
              <a:rPr lang="en-US" sz="3600" b="1" dirty="0"/>
              <a:t>projects  </a:t>
            </a:r>
            <a:r>
              <a:rPr lang="en-US" sz="3600" b="1" dirty="0" smtClean="0"/>
              <a:t>Summer 2017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667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575" y="1134071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Hazard 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5741" y="6076139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Preparation for Paint, HVAC units being installed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 HVAC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3B1294E7-40B3-4461-BE9C-58944AB94150" descr="3B1294E7-40B3-4461-BE9C-58944AB941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" r="34478"/>
          <a:stretch/>
        </p:blipFill>
        <p:spPr bwMode="auto">
          <a:xfrm rot="5400000">
            <a:off x="2950832" y="893433"/>
            <a:ext cx="4275604" cy="549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9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2418" y="1134071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Heritage 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5741" y="6076139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Windows, Roofing, HVAC, Asphalt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 HVAC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t="27991" r="21700" b="15333"/>
          <a:stretch/>
        </p:blipFill>
        <p:spPr>
          <a:xfrm>
            <a:off x="1258441" y="1704251"/>
            <a:ext cx="8486052" cy="38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3901" y="113407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Rosita 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5741" y="6076139"/>
            <a:ext cx="533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New Classroom Casework, Windows, Lighting, &amp; Dropped Ceiling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 HVAC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1503403"/>
            <a:ext cx="7938826" cy="44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0" y="762000"/>
            <a:ext cx="6019800" cy="5523174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140000"/>
              </a:lnSpc>
              <a:buClr>
                <a:srgbClr val="4A8CB4"/>
              </a:buClr>
              <a:buNone/>
            </a:pPr>
            <a:endParaRPr lang="en-US" sz="1800" b="1" dirty="0" smtClean="0"/>
          </a:p>
          <a:p>
            <a:pPr marL="914400" lvl="2" indent="0">
              <a:lnSpc>
                <a:spcPct val="140000"/>
              </a:lnSpc>
              <a:buClr>
                <a:srgbClr val="4A8CB4"/>
              </a:buClr>
              <a:buNone/>
            </a:pPr>
            <a:endParaRPr lang="en-US" sz="1800" b="1" dirty="0"/>
          </a:p>
          <a:p>
            <a:pPr lvl="1">
              <a:lnSpc>
                <a:spcPct val="150000"/>
              </a:lnSpc>
              <a:buClr>
                <a:srgbClr val="4A8CB4"/>
              </a:buClr>
            </a:pPr>
            <a:r>
              <a:rPr lang="en-US" sz="2200" b="1" dirty="0"/>
              <a:t>Modernization and </a:t>
            </a:r>
            <a:r>
              <a:rPr lang="en-US" sz="2200" b="1" dirty="0" smtClean="0"/>
              <a:t>HVAC</a:t>
            </a:r>
          </a:p>
          <a:p>
            <a:pPr lvl="1">
              <a:lnSpc>
                <a:spcPct val="150000"/>
              </a:lnSpc>
              <a:buClr>
                <a:srgbClr val="4A8CB4"/>
              </a:buClr>
            </a:pPr>
            <a:r>
              <a:rPr lang="en-US" sz="2200" b="1" dirty="0" smtClean="0"/>
              <a:t>HVAC</a:t>
            </a:r>
          </a:p>
          <a:p>
            <a:pPr lvl="1">
              <a:lnSpc>
                <a:spcPct val="150000"/>
              </a:lnSpc>
              <a:buClr>
                <a:srgbClr val="4A8CB4"/>
              </a:buClr>
            </a:pPr>
            <a:r>
              <a:rPr lang="en-US" sz="2200" b="1" dirty="0" smtClean="0"/>
              <a:t>Seismic Replacement</a:t>
            </a:r>
          </a:p>
          <a:p>
            <a:pPr lvl="1">
              <a:lnSpc>
                <a:spcPct val="150000"/>
              </a:lnSpc>
              <a:buClr>
                <a:srgbClr val="4A8CB4"/>
              </a:buClr>
            </a:pPr>
            <a:r>
              <a:rPr lang="en-US" sz="2200" b="1" dirty="0" smtClean="0"/>
              <a:t>Stadium Renovation</a:t>
            </a:r>
          </a:p>
          <a:p>
            <a:pPr lvl="1">
              <a:lnSpc>
                <a:spcPct val="150000"/>
              </a:lnSpc>
              <a:buClr>
                <a:srgbClr val="4A8CB4"/>
              </a:buClr>
            </a:pPr>
            <a:r>
              <a:rPr lang="en-US" sz="2200" b="1" dirty="0" smtClean="0"/>
              <a:t>Projects in Planning</a:t>
            </a:r>
            <a:endParaRPr lang="en-US" sz="2200" b="1" dirty="0"/>
          </a:p>
          <a:p>
            <a:pPr marL="914400" lvl="2" indent="0">
              <a:lnSpc>
                <a:spcPct val="150000"/>
              </a:lnSpc>
              <a:buClr>
                <a:srgbClr val="4A8CB4"/>
              </a:buClr>
              <a:buNone/>
            </a:pPr>
            <a:endParaRPr lang="en-US" sz="2000" b="1" dirty="0"/>
          </a:p>
          <a:p>
            <a:pPr marL="914400" lvl="2" indent="0">
              <a:lnSpc>
                <a:spcPct val="150000"/>
              </a:lnSpc>
              <a:buClr>
                <a:srgbClr val="4A8CB4"/>
              </a:buClr>
              <a:buNone/>
            </a:pPr>
            <a:endParaRPr lang="en-US" sz="2000" dirty="0"/>
          </a:p>
          <a:p>
            <a:pPr lvl="2">
              <a:lnSpc>
                <a:spcPct val="150000"/>
              </a:lnSpc>
              <a:buClr>
                <a:srgbClr val="4A8CB4"/>
              </a:buClr>
            </a:pPr>
            <a:endParaRPr lang="en-US" sz="2000" dirty="0"/>
          </a:p>
          <a:p>
            <a:pPr lvl="2">
              <a:lnSpc>
                <a:spcPct val="140000"/>
              </a:lnSpc>
              <a:buClr>
                <a:srgbClr val="4A8CB4"/>
              </a:buCl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lvl="2">
              <a:lnSpc>
                <a:spcPct val="140000"/>
              </a:lnSpc>
              <a:buClr>
                <a:srgbClr val="4A8CB4"/>
              </a:buCl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 smtClean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  <a:p>
            <a:pPr algn="ctr"/>
            <a:r>
              <a:rPr lang="en-US" sz="9600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Overview</a:t>
            </a:r>
            <a:endParaRPr lang="en-US" sz="96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00132"/>
            <a:ext cx="1219200" cy="12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434" y="1134071"/>
            <a:ext cx="164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Wakeham </a:t>
            </a:r>
            <a:r>
              <a:rPr lang="en-US" dirty="0">
                <a:solidFill>
                  <a:prstClr val="black"/>
                </a:solidFill>
              </a:rPr>
              <a:t>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5741" y="6076139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New Office Location and Secure Entry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 HVAC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t="7344" r="328" b="7375"/>
          <a:stretch/>
        </p:blipFill>
        <p:spPr>
          <a:xfrm>
            <a:off x="65840" y="1864589"/>
            <a:ext cx="4981647" cy="3566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9150" r="7147" b="10227"/>
          <a:stretch/>
        </p:blipFill>
        <p:spPr>
          <a:xfrm>
            <a:off x="5243351" y="1864589"/>
            <a:ext cx="5387179" cy="3566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4480" y="2103120"/>
            <a:ext cx="120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07224" y="2185416"/>
            <a:ext cx="106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6687" y="113407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Zeyen </a:t>
            </a:r>
            <a:r>
              <a:rPr lang="en-US" dirty="0">
                <a:solidFill>
                  <a:prstClr val="black"/>
                </a:solidFill>
              </a:rPr>
              <a:t>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5741" y="607614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Preparing for New, </a:t>
            </a:r>
            <a:r>
              <a:rPr lang="en-US" dirty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ecure Office </a:t>
            </a:r>
            <a:r>
              <a:rPr lang="en-US" dirty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ocation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 HVAC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57" y="1503403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47801"/>
            <a:ext cx="6248400" cy="4871021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800" b="1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Clr>
                <a:srgbClr val="4A8CB4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prstClr val="black"/>
                </a:solidFill>
              </a:rPr>
              <a:t>Michael A. Monsoor </a:t>
            </a:r>
          </a:p>
          <a:p>
            <a:pPr marL="0" indent="0">
              <a:spcBef>
                <a:spcPts val="0"/>
              </a:spcBef>
              <a:buClr>
                <a:srgbClr val="4A8CB4"/>
              </a:buClr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    Memorial Stadium</a:t>
            </a:r>
            <a:endParaRPr lang="en-US" sz="2800" b="1" dirty="0">
              <a:solidFill>
                <a:prstClr val="black"/>
              </a:solidFill>
            </a:endParaRPr>
          </a:p>
          <a:p>
            <a:pPr lvl="2">
              <a:spcBef>
                <a:spcPts val="0"/>
              </a:spcBef>
              <a:buClr>
                <a:srgbClr val="4A8CB4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96466" y="381001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Stadium Renovation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50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550" y="1134071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Garden Grove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5741" y="6076139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Bleacher footing excavation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Monsoor Stadium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1601699"/>
            <a:ext cx="5455920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550" y="1134071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Garden Grove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5741" y="6076139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Under Field Drainage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Monsoor Stadium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41" y="1503403"/>
            <a:ext cx="5910072" cy="443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550" y="1134071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Garden Grove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5741" y="6076139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Game ready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Monsoor Stadium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11" y="1513245"/>
            <a:ext cx="6083859" cy="45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47801"/>
            <a:ext cx="6248400" cy="4871021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/>
              <a:t>HVAC projects 2018 and beyond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Bolsa Building R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Bolsa Stadium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Seismic </a:t>
            </a:r>
            <a:r>
              <a:rPr lang="en-US" sz="2400" b="1" dirty="0"/>
              <a:t>Gym Locker Buildings</a:t>
            </a:r>
            <a:endParaRPr lang="en-US" sz="2000" b="1" dirty="0"/>
          </a:p>
          <a:p>
            <a:pPr marL="0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lvl="2">
              <a:spcBef>
                <a:spcPts val="0"/>
              </a:spcBef>
              <a:buClr>
                <a:srgbClr val="4A8CB4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3082" y="3048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 Other projects in planning</a:t>
            </a:r>
          </a:p>
        </p:txBody>
      </p:sp>
    </p:spTree>
    <p:extLst>
      <p:ext uri="{BB962C8B-B14F-4D97-AF65-F5344CB8AC3E}">
        <p14:creationId xmlns:p14="http://schemas.microsoft.com/office/powerpoint/2010/main" val="16230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10603" y="204716"/>
            <a:ext cx="84616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sz="6600" b="1" dirty="0">
                <a:solidFill>
                  <a:prstClr val="black"/>
                </a:solidFill>
              </a:rPr>
              <a:t>QUESTIONS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53082" y="3048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Facilities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3082" y="2362200"/>
            <a:ext cx="6336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sz="2000" dirty="0">
              <a:solidFill>
                <a:prstClr val="black"/>
              </a:solidFill>
            </a:endParaRPr>
          </a:p>
          <a:p>
            <a:pPr lvl="1" algn="ctr"/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46" y="5600132"/>
            <a:ext cx="1219200" cy="12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0" y="762000"/>
            <a:ext cx="6019800" cy="5523174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140000"/>
              </a:lnSpc>
              <a:buClr>
                <a:srgbClr val="4A8CB4"/>
              </a:buClr>
              <a:buNone/>
            </a:pPr>
            <a:endParaRPr lang="en-US" sz="1800" b="1" dirty="0"/>
          </a:p>
          <a:p>
            <a:pPr marL="457200" lvl="1" indent="0">
              <a:lnSpc>
                <a:spcPct val="150000"/>
              </a:lnSpc>
              <a:buClr>
                <a:srgbClr val="4A8CB4"/>
              </a:buClr>
              <a:buNone/>
            </a:pPr>
            <a:endParaRPr lang="en-US" sz="2100" dirty="0" smtClean="0"/>
          </a:p>
          <a:p>
            <a:pPr lvl="2">
              <a:lnSpc>
                <a:spcPct val="150000"/>
              </a:lnSpc>
              <a:buClr>
                <a:srgbClr val="4A8CB4"/>
              </a:buClr>
            </a:pPr>
            <a:r>
              <a:rPr lang="en-US" sz="2100" dirty="0" smtClean="0"/>
              <a:t>Ralston </a:t>
            </a:r>
            <a:endParaRPr lang="en-US" sz="2100" dirty="0"/>
          </a:p>
          <a:p>
            <a:pPr lvl="2">
              <a:lnSpc>
                <a:spcPct val="150000"/>
              </a:lnSpc>
              <a:buClr>
                <a:srgbClr val="4A8CB4"/>
              </a:buClr>
            </a:pPr>
            <a:r>
              <a:rPr lang="en-US" sz="2100" dirty="0" smtClean="0"/>
              <a:t>Bolsa Grande </a:t>
            </a:r>
          </a:p>
          <a:p>
            <a:pPr lvl="2">
              <a:lnSpc>
                <a:spcPct val="150000"/>
              </a:lnSpc>
              <a:buClr>
                <a:srgbClr val="4A8CB4"/>
              </a:buClr>
            </a:pPr>
            <a:r>
              <a:rPr lang="en-US" sz="2100" dirty="0" smtClean="0"/>
              <a:t>Los Amigos</a:t>
            </a:r>
          </a:p>
          <a:p>
            <a:pPr lvl="2">
              <a:lnSpc>
                <a:spcPct val="150000"/>
              </a:lnSpc>
              <a:buClr>
                <a:srgbClr val="4A8CB4"/>
              </a:buClr>
            </a:pPr>
            <a:r>
              <a:rPr lang="en-US" sz="2100" dirty="0" smtClean="0"/>
              <a:t>Santiago </a:t>
            </a:r>
          </a:p>
          <a:p>
            <a:pPr lvl="2">
              <a:lnSpc>
                <a:spcPct val="150000"/>
              </a:lnSpc>
              <a:buClr>
                <a:srgbClr val="4A8CB4"/>
              </a:buClr>
            </a:pPr>
            <a:r>
              <a:rPr lang="en-US" sz="2100" dirty="0" smtClean="0"/>
              <a:t>Garden Grove</a:t>
            </a:r>
            <a:r>
              <a:rPr lang="en-US" sz="1000" dirty="0" smtClean="0"/>
              <a:t>(Don Wash Auditorium)</a:t>
            </a:r>
            <a:endParaRPr lang="en-US" sz="1000" b="1" dirty="0"/>
          </a:p>
          <a:p>
            <a:pPr marL="914400" lvl="2" indent="0">
              <a:lnSpc>
                <a:spcPct val="150000"/>
              </a:lnSpc>
              <a:buClr>
                <a:srgbClr val="4A8CB4"/>
              </a:buClr>
              <a:buNone/>
            </a:pPr>
            <a:endParaRPr lang="en-US" sz="2000" b="1" dirty="0"/>
          </a:p>
          <a:p>
            <a:pPr marL="914400" lvl="2" indent="0">
              <a:lnSpc>
                <a:spcPct val="150000"/>
              </a:lnSpc>
              <a:buClr>
                <a:srgbClr val="4A8CB4"/>
              </a:buClr>
              <a:buNone/>
            </a:pPr>
            <a:endParaRPr lang="en-US" sz="2000" dirty="0"/>
          </a:p>
          <a:p>
            <a:pPr lvl="2">
              <a:lnSpc>
                <a:spcPct val="150000"/>
              </a:lnSpc>
              <a:buClr>
                <a:srgbClr val="4A8CB4"/>
              </a:buClr>
            </a:pPr>
            <a:endParaRPr lang="en-US" sz="2000" dirty="0"/>
          </a:p>
          <a:p>
            <a:pPr lvl="2">
              <a:lnSpc>
                <a:spcPct val="140000"/>
              </a:lnSpc>
              <a:buClr>
                <a:srgbClr val="4A8CB4"/>
              </a:buCl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lvl="2">
              <a:lnSpc>
                <a:spcPct val="140000"/>
              </a:lnSpc>
              <a:buClr>
                <a:srgbClr val="4A8CB4"/>
              </a:buCl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53082" y="152400"/>
            <a:ext cx="6376518" cy="1685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 smtClean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  <a:p>
            <a:pPr algn="ctr"/>
            <a:r>
              <a:rPr lang="en-US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Modernization </a:t>
            </a:r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&amp; HVAC</a:t>
            </a:r>
          </a:p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00132"/>
            <a:ext cx="1219200" cy="12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8631" y="1134071"/>
            <a:ext cx="122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Ralston IS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5741" y="6076139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Relocated office entry and added classroom space 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Modernization &amp; HVAC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46" y="5600132"/>
            <a:ext cx="1219200" cy="1257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13" y="1628156"/>
            <a:ext cx="7682741" cy="43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266" y="1134071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Bolsa Grande HS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5741" y="6076139"/>
            <a:ext cx="6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Concrete removal for ADA path of travel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Modernization &amp; HVAC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46" y="5600132"/>
            <a:ext cx="1219200" cy="1257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89" y="1451561"/>
            <a:ext cx="6166104" cy="462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922" y="1134071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Los Amigos HS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2416" y="5943599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Accessible doors, Energy efficient windows and lighting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Modernization &amp; HVAC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46" y="5600132"/>
            <a:ext cx="1219200" cy="1257869"/>
          </a:xfrm>
          <a:prstGeom prst="rect">
            <a:avLst/>
          </a:prstGeom>
        </p:spPr>
      </p:pic>
      <p:pic>
        <p:nvPicPr>
          <p:cNvPr id="10" name="Picture 9" descr="C:\Users\kheerschap\Desktop\summer 2017 photos\los\image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1" t="120" r="25316" b="49984"/>
          <a:stretch/>
        </p:blipFill>
        <p:spPr bwMode="auto">
          <a:xfrm>
            <a:off x="1619059" y="1579394"/>
            <a:ext cx="2943225" cy="3952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kheerschap\Desktop\summer 2017 photos\los\image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50136" r="25154" b="5138"/>
          <a:stretch/>
        </p:blipFill>
        <p:spPr bwMode="auto">
          <a:xfrm>
            <a:off x="5132122" y="1631157"/>
            <a:ext cx="2962275" cy="3926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5340" y="1911096"/>
            <a:ext cx="122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44768" y="1911096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7148" y="1134071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Santiago HS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5741" y="6076139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New Marquee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Modernization &amp; HVAC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46" y="5600132"/>
            <a:ext cx="1219200" cy="1257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4" y="1219200"/>
            <a:ext cx="2825157" cy="5076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73" y="1219200"/>
            <a:ext cx="2855405" cy="50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550" y="1134071"/>
            <a:ext cx="383269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Garden Grove HS</a:t>
            </a:r>
          </a:p>
          <a:p>
            <a:pPr algn="ctr"/>
            <a:r>
              <a:rPr lang="en-US" sz="1050" dirty="0" smtClean="0">
                <a:solidFill>
                  <a:prstClr val="black"/>
                </a:solidFill>
              </a:rPr>
              <a:t>(Don Wash Auditorium)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5416" y="5943600"/>
            <a:ext cx="765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 Theater Renovation 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0" y="362635"/>
            <a:ext cx="6264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Modernization &amp; HVAC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46" y="5600132"/>
            <a:ext cx="1219200" cy="1257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41" y="1664986"/>
            <a:ext cx="6264321" cy="4278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0502" cy="2744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18" y="0"/>
            <a:ext cx="3767329" cy="2825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53672" y="2523744"/>
            <a:ext cx="291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Accessible Entry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40" y="2436422"/>
            <a:ext cx="241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Chiller Enclosure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10603" y="204717"/>
            <a:ext cx="84616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PACIFICA/LA QUINTA </a:t>
            </a:r>
            <a:r>
              <a:rPr lang="en-US" sz="2800" dirty="0">
                <a:solidFill>
                  <a:prstClr val="black"/>
                </a:solidFill>
              </a:rPr>
              <a:t>HIGH SCHOOL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Seismic Replacement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1289215"/>
            <a:ext cx="8220694" cy="59376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>LA QUINTA HS Replacement Buildings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3100" dirty="0">
                <a:solidFill>
                  <a:prstClr val="black"/>
                </a:solidFill>
              </a:rPr>
              <a:t>     </a:t>
            </a:r>
            <a:r>
              <a:rPr lang="en-US" sz="3100" i="1" dirty="0">
                <a:solidFill>
                  <a:prstClr val="black"/>
                </a:solidFill>
                <a:latin typeface="Berlin Sans FB" panose="020E0602020502020306" pitchFamily="34" charset="0"/>
              </a:rPr>
              <a:t>Phase 1 CR Construction – Summer 2016</a:t>
            </a:r>
            <a:r>
              <a:rPr lang="en-US" sz="3100" dirty="0">
                <a:solidFill>
                  <a:prstClr val="black"/>
                </a:solidFill>
              </a:rPr>
              <a:t/>
            </a:r>
            <a:br>
              <a:rPr lang="en-US" sz="3100" dirty="0">
                <a:solidFill>
                  <a:prstClr val="black"/>
                </a:solidFill>
              </a:rPr>
            </a:br>
            <a:r>
              <a:rPr lang="en-US" sz="3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Move In / Exis. Building Demo – Summer 2017</a:t>
            </a:r>
          </a:p>
          <a:p>
            <a:pPr algn="l">
              <a:lnSpc>
                <a:spcPct val="150000"/>
              </a:lnSpc>
            </a:pPr>
            <a:r>
              <a:rPr lang="en-US" sz="3100" i="1" dirty="0">
                <a:solidFill>
                  <a:prstClr val="black"/>
                </a:solidFill>
              </a:rPr>
              <a:t>     </a:t>
            </a:r>
            <a:r>
              <a:rPr lang="en-US" sz="3100" i="1" dirty="0">
                <a:solidFill>
                  <a:prstClr val="black"/>
                </a:solidFill>
                <a:latin typeface="Berlin Sans FB" panose="020E0602020502020306" pitchFamily="34" charset="0"/>
              </a:rPr>
              <a:t>Phase 2 CR &amp; Cafeteria Const. – Winter 2017</a:t>
            </a:r>
            <a:r>
              <a:rPr lang="en-US" sz="3100" dirty="0">
                <a:solidFill>
                  <a:prstClr val="black"/>
                </a:solidFill>
              </a:rPr>
              <a:t/>
            </a:r>
            <a:br>
              <a:rPr lang="en-US" sz="3100" dirty="0">
                <a:solidFill>
                  <a:prstClr val="black"/>
                </a:solidFill>
              </a:rPr>
            </a:br>
            <a:r>
              <a:rPr lang="en-US" sz="3100" dirty="0">
                <a:solidFill>
                  <a:prstClr val="black"/>
                </a:solidFill>
              </a:rPr>
              <a:t>     </a:t>
            </a:r>
            <a:r>
              <a:rPr lang="en-US" sz="3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Move In / Exis. Building Demo – Winter 2018</a:t>
            </a:r>
            <a:r>
              <a:rPr lang="en-US" sz="3100" dirty="0">
                <a:solidFill>
                  <a:prstClr val="black"/>
                </a:solidFill>
              </a:rPr>
              <a:t/>
            </a:r>
            <a:br>
              <a:rPr lang="en-US" sz="3100" dirty="0">
                <a:solidFill>
                  <a:prstClr val="black"/>
                </a:solidFill>
              </a:rPr>
            </a:br>
            <a:r>
              <a:rPr lang="en-US" sz="3100" dirty="0">
                <a:solidFill>
                  <a:prstClr val="black"/>
                </a:solidFill>
              </a:rPr>
              <a:t>     </a:t>
            </a:r>
            <a:r>
              <a:rPr lang="en-US" sz="3100" i="1" dirty="0">
                <a:solidFill>
                  <a:prstClr val="black"/>
                </a:solidFill>
                <a:latin typeface="Berlin Sans FB" panose="020E0602020502020306" pitchFamily="34" charset="0"/>
              </a:rPr>
              <a:t>Theatre &amp; Library Media – Winter 2018</a:t>
            </a:r>
            <a:r>
              <a:rPr lang="en-US" sz="3100" dirty="0">
                <a:solidFill>
                  <a:prstClr val="black"/>
                </a:solidFill>
              </a:rPr>
              <a:t/>
            </a:r>
            <a:br>
              <a:rPr lang="en-US" sz="3100" dirty="0">
                <a:solidFill>
                  <a:prstClr val="black"/>
                </a:solidFill>
              </a:rPr>
            </a:br>
            <a:r>
              <a:rPr lang="en-US" sz="3100" dirty="0">
                <a:solidFill>
                  <a:prstClr val="black"/>
                </a:solidFill>
              </a:rPr>
              <a:t>     </a:t>
            </a:r>
            <a:r>
              <a:rPr lang="en-US" sz="3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Completion – Fall 2019 </a:t>
            </a:r>
            <a:r>
              <a:rPr lang="en-US" sz="3100" dirty="0">
                <a:solidFill>
                  <a:prstClr val="black"/>
                </a:solidFill>
              </a:rPr>
              <a:t/>
            </a:r>
            <a:br>
              <a:rPr lang="en-US" sz="3100" dirty="0">
                <a:solidFill>
                  <a:prstClr val="black"/>
                </a:solidFill>
              </a:rPr>
            </a:br>
            <a:r>
              <a:rPr lang="en-US" sz="3100" dirty="0">
                <a:solidFill>
                  <a:prstClr val="black"/>
                </a:solidFill>
              </a:rPr>
              <a:t>	</a:t>
            </a:r>
            <a:br>
              <a:rPr lang="en-US" sz="3100" dirty="0">
                <a:solidFill>
                  <a:prstClr val="black"/>
                </a:solidFill>
              </a:rPr>
            </a:br>
            <a:endParaRPr lang="en-US" sz="3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7">
      <a:dk1>
        <a:sysClr val="windowText" lastClr="000071"/>
      </a:dk1>
      <a:lt1>
        <a:sysClr val="window" lastClr="F2F8FD"/>
      </a:lt1>
      <a:dk2>
        <a:srgbClr val="373545"/>
      </a:dk2>
      <a:lt2>
        <a:srgbClr val="CEDBE6"/>
      </a:lt2>
      <a:accent1>
        <a:srgbClr val="EFC68A"/>
      </a:accent1>
      <a:accent2>
        <a:srgbClr val="6599CC"/>
      </a:accent2>
      <a:accent3>
        <a:srgbClr val="19334C"/>
      </a:accent3>
      <a:accent4>
        <a:srgbClr val="7A8C8E"/>
      </a:accent4>
      <a:accent5>
        <a:srgbClr val="84ACB6"/>
      </a:accent5>
      <a:accent6>
        <a:srgbClr val="774D0F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Custom 17">
      <a:dk1>
        <a:sysClr val="windowText" lastClr="000071"/>
      </a:dk1>
      <a:lt1>
        <a:sysClr val="window" lastClr="F2F8FD"/>
      </a:lt1>
      <a:dk2>
        <a:srgbClr val="373545"/>
      </a:dk2>
      <a:lt2>
        <a:srgbClr val="CEDBE6"/>
      </a:lt2>
      <a:accent1>
        <a:srgbClr val="EFC68A"/>
      </a:accent1>
      <a:accent2>
        <a:srgbClr val="6599CC"/>
      </a:accent2>
      <a:accent3>
        <a:srgbClr val="19334C"/>
      </a:accent3>
      <a:accent4>
        <a:srgbClr val="7A8C8E"/>
      </a:accent4>
      <a:accent5>
        <a:srgbClr val="84ACB6"/>
      </a:accent5>
      <a:accent6>
        <a:srgbClr val="774D0F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Custom 12">
      <a:dk1>
        <a:sysClr val="windowText" lastClr="000071"/>
      </a:dk1>
      <a:lt1>
        <a:sysClr val="window" lastClr="F2F8FD"/>
      </a:lt1>
      <a:dk2>
        <a:srgbClr val="373545"/>
      </a:dk2>
      <a:lt2>
        <a:srgbClr val="CEDBE6"/>
      </a:lt2>
      <a:accent1>
        <a:srgbClr val="E2F3CC"/>
      </a:accent1>
      <a:accent2>
        <a:srgbClr val="6599CC"/>
      </a:accent2>
      <a:accent3>
        <a:srgbClr val="19334C"/>
      </a:accent3>
      <a:accent4>
        <a:srgbClr val="7A8C8E"/>
      </a:accent4>
      <a:accent5>
        <a:srgbClr val="84ACB6"/>
      </a:accent5>
      <a:accent6>
        <a:srgbClr val="774D0F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71"/>
      </a:dk1>
      <a:lt1>
        <a:sysClr val="window" lastClr="F2F8F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343</Words>
  <Application>Microsoft Office PowerPoint</Application>
  <PresentationFormat>Widescreen</PresentationFormat>
  <Paragraphs>184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Berlin Sans FB</vt:lpstr>
      <vt:lpstr>Calibri</vt:lpstr>
      <vt:lpstr>Century Gothic</vt:lpstr>
      <vt:lpstr>Wingdings</vt:lpstr>
      <vt:lpstr>Wingdings 3</vt:lpstr>
      <vt:lpstr>Facet</vt:lpstr>
      <vt:lpstr>1_Facet</vt:lpstr>
      <vt:lpstr>2_Facet</vt:lpstr>
      <vt:lpstr>Facilities Update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Garden Grove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Update Measure A</dc:title>
  <dc:creator>Kevin Heerschap</dc:creator>
  <cp:lastModifiedBy>Norma Granados</cp:lastModifiedBy>
  <cp:revision>48</cp:revision>
  <cp:lastPrinted>2017-10-23T15:34:52Z</cp:lastPrinted>
  <dcterms:created xsi:type="dcterms:W3CDTF">2017-04-21T14:26:29Z</dcterms:created>
  <dcterms:modified xsi:type="dcterms:W3CDTF">2017-10-23T15:35:47Z</dcterms:modified>
</cp:coreProperties>
</file>